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</p:sldIdLst>
  <p:sldSz cx="18288000" cy="10287000"/>
  <p:notesSz cx="10287000" cy="18288000"/>
  <p:embeddedFontLst>
    <p:embeddedFont>
      <p:font typeface="Do Hyeon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나눔스퀘어라운드 Bold" panose="020B0600000101010101" pitchFamily="50" charset="-127"/>
      <p:bold r:id="rId26"/>
    </p:embeddedFont>
    <p:embeddedFont>
      <p:font typeface="나눔스퀘어라운드 ExtraBold" panose="020B0600000101010101" pitchFamily="50" charset="-127"/>
      <p:bold r:id="rId27"/>
    </p:embeddedFont>
    <p:embeddedFont>
      <p:font typeface="나눔스퀘어라운드 Regular" panose="020B0600000101010101" pitchFamily="50" charset="-12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김도연" initials="" lastIdx="1" clrIdx="0"/>
  <p:cmAuthor id="1" name="송경희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47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발표 6~7분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안녕하세요. 시각장애인을 위한 편의점 물건 인식 모바일 앱 서비스. 누니 프로젝트에 대한 발표를 시작하겠습니다.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저는 발표를 맡은 김도연이라고 합니다.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326c4f650_1_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다음으로 인터렉션입니다.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인터렉션이란 사용자의 이해를 돕거나 기능을 실행하고 그래픽 화면을 인지하기 위한 전반의 모든 기술입니다.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음성지시, 터치동작 등이 이에 해당하는데요.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저희는 모바일 앱의 특성을 최대로 살려 스와이프, 탭 등의 제스쳐 기능을 최대한 사용했고 음성명령을 통한 제어도 가능하도록 제작하였습니다 </a:t>
            </a:r>
            <a:endParaRPr/>
          </a:p>
        </p:txBody>
      </p:sp>
      <p:sp>
        <p:nvSpPr>
          <p:cNvPr id="213" name="Google Shape;213;g12326c4f650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326c4f650_1_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마지막으로 사용자를 배려한 UI입니다.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(조사한 결과, 2017년 기준, 우리나라 시각장애인들의 5%만이 완전히 시력을 상실하였고 나머지 95%는 저시력 장애인이라 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그리고 저시력 장애인분들의 70%가 스마트폰을 사용하고 있습니다.)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사용자 맞춤 UI/UX를 위해 시각장애인을 위한 앱 디자인을 연구한 논문을 통해 자료를 수집하였습니다.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이를 고려하여 적합한 버튼의 위치, 폰트, 글자크기, 명도대비 등등을 저희앱에 적용하였습니다.</a:t>
            </a:r>
            <a:endParaRPr/>
          </a:p>
        </p:txBody>
      </p:sp>
      <p:sp>
        <p:nvSpPr>
          <p:cNvPr id="242" name="Google Shape;242;g12326c4f65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326c4f650_0_10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저희는 또한 앱을 처음 사용하는 사람들도 사용하기 용이하도록 시각적, 청각적 요소를 이용하여 튜토리얼 화면을 구성하였습니다.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그러나 시간관계상 영상과 시연에서는 튜토리얼이 나오지 않는 점 양해바랍니다.</a:t>
            </a:r>
            <a:endParaRPr/>
          </a:p>
        </p:txBody>
      </p:sp>
      <p:sp>
        <p:nvSpPr>
          <p:cNvPr id="255" name="Google Shape;255;g12326c4f65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326c4f650_0_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g12326c4f6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네, 시연 잘 보고 오셨나요?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마지막 4장에서는 기술스택과 팀원소개를 하고 발표를 마치도록 하겠습니다.</a:t>
            </a:r>
            <a:endParaRPr/>
          </a:p>
        </p:txBody>
      </p:sp>
      <p:sp>
        <p:nvSpPr>
          <p:cNvPr id="296" name="Google Shape;2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326c4f650_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기술 스택은 다음과 같습니다. 크게 안드로이드, 플라스크 서버, 파이어베이스, 외부 API로 기술스택을 나누어 설명하겠습니다.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먼저 안드로이드에서는 이미지 인식, STT, TTS 기술이 사용되었습니다.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티쳐블 머신을 이용하여 이미지 인식 모델을 생성하였습니다. 생성한 모델은 앱에 포팅하여 서버를 거치지 않고 상품을 인식할 수 있게 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STT 기술은 안드로이드에 내장된 speech API를 사용하여 음성명령을 구현하였습니다.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안드로이드 내에서 사용된 TTS 기술은 내장된 API로 튜토리얼 등 고정적으로 사용하는 음성안내를 구현하기 위해 사용하였습니다.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플라스크 서버에서는 FastSpeech2를 사용하여 상품명과 상세정보에 대한 TTS 파일을 생성합니다.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파이어베이스는 플라스크 서버에서 생성한 TTS 파일을 저장, 앱에 전달하거나 앱에서 전송된 사진을 저장하는 등의 역할을 하는 controller 서버입니다.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외부 API에는 카카오톡 API와 공공포털데이터가 사용되었습니다.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만약 인식이 잘 안되는 상품의 경우에는 카카오톡 API를 사용하여 직접 공유를 통해 도움을 요청할 수 있게 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그리고 공공데이터 포털의 알레르기 정보를 이용하여 인식된 상품의 알레르기 정보까지 한번에 나타낼수 있게 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0"/>
              </a:spcBef>
              <a:spcAft>
                <a:spcPts val="6000"/>
              </a:spcAft>
              <a:buSzPts val="1100"/>
              <a:buNone/>
            </a:pPr>
            <a:endParaRPr/>
          </a:p>
        </p:txBody>
      </p:sp>
      <p:sp>
        <p:nvSpPr>
          <p:cNvPr id="306" name="Google Shape;306;g12326c4f65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마지막으로 팀원소개입니다. 저희팀은 모두 안드로이드 담당하였습니다.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수형님, 현수님이 음성인식을 담당하시고, 주환님, 저, 경희님이 영상인식을 담당하였습니다.</a:t>
            </a:r>
            <a:endParaRPr/>
          </a:p>
        </p:txBody>
      </p:sp>
      <p:sp>
        <p:nvSpPr>
          <p:cNvPr id="385" name="Google Shape;3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이것으로 준비된 모든 발표를 끝냈습니다. 궁금한 게 있다면 자유롭게 질문해주세요.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5" name="Google Shape;4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발표는 다음과 같은 순서로 진행됩니다.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먼저 기획배경과 프로젝트 주제를 소개하고 주요기능에 대한 안내와 시연을 보여드리겠습니다. 그리고 기술 스택 설명과 팀원소개로 발표를 마무리하겠습니다.</a:t>
            </a: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1장에서는 프로젝트를 기획한 배경과 프로젝트 주제를 소개하겠습니다.</a:t>
            </a: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여러분이 물건을 사기 위해 편의점을 들렀습니다. 그런데 진열대 앞에 사진처럼 행동하는 사람이 있네요. 저렇게 몇분동안 진열대 앞을 서성거립니다. 여러분은 어떠실 거 같나요? 당황스럽고 뭘 해야할지 모르겠고, 더 나아가서 짜증이 나거나 화가 날 수도 있을 거 같네요.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네. 옆의 기사 내용을 보면 저 분의 정체가 시각장애인이라는 것을 알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물건을 식별하기가 힘들어</a:t>
            </a:r>
            <a:r>
              <a:rPr lang="en-US"/>
              <a:t> 저렇게 가까이 가야 볼 수 있기 때문인데요.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아까 전 비장애인분들이 느꼈을 감정을 저분들도 잘 알고 있습니다. 그래서 혹여나 방해가 되거나 이상한 사람 취급받을까봐 편의점을 편히 이용할 수 없습니다.</a:t>
            </a: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문제는 이뿐만이 아닙니다. 이를 고려해서인지 일부 상품에서는 점자를 표기하고 있습니다.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다만, 그 점자가 사진처럼 고작 이게 음료인지, 탄산인지 정도만 표기하고 있다는 것입니다.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여러분은 저것만 보고 저게 어떤 음료인지 아실 수 있나요?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시각장애인 분들은 편의점에 들려 상품을 고를 때마다 다른 사람의 도움을 받거나 운에 맡길 수 밖에 없습니다.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이를 해결하고자 저희는 시각장애인을 위한 편의점 제품 인식 모바일 앱 서비스 누니를 계획하였습니다.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누니는 시각장애인들의 눈이 되어주겠다는 포부를 가지고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누니가 대신 상품을 인식하여 상품에 대한 정보를 시각장애인에게 알려주어 편의점 이용을 도와줍니다.</a:t>
            </a:r>
            <a:endParaRPr/>
          </a:p>
        </p:txBody>
      </p:sp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앞에서 저희 프로젝트 누니의 주제에 대해 알려드렸습니다.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2장에서는 주요 기능에 대한 소개와 시연을 보여드리겠습니다.</a:t>
            </a: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326c4f650_0_4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저희의 주요기능은 다음과 같습니다.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자세한 상품명까지 정확하게 인식하는 높은 인식률, 음성명령과 제스쳐 명령 등 앱 사용을 보조하는 인터렉션 기능, 시각장애인을 배려한 UI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그럼 이제 하나씩 설명해보겠습니다.</a:t>
            </a:r>
            <a:endParaRPr/>
          </a:p>
        </p:txBody>
      </p:sp>
      <p:sp>
        <p:nvSpPr>
          <p:cNvPr id="180" name="Google Shape;180;g12326c4f65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326c4f650_2_6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먼저 저희는 높은 인식률을 위해 다음과 같은 방법으로 모델을 학습시켰습니다.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데이터셋은 Ai-hub의 상품이미지 데이터셋을 사용했습니다.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해당 데이터셋은 한 상품당 다각도의 144장의 사진을 제공합니다. 저희는 여기에 회전, 확대 등의 다양한 경우의 수를 고려하기 위해 Data Augmentation를 적용하였습니다. 그렇게 144장의 사진을 700장 이상으로 만들었습니다.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 외에도 배경의 유무, 학습횟수 증감 등 여러 조건을 고려하여 인식률을 비교, 더 나은 모델의 적용을 통해 인식률을 최대 95%까지 끌어올렸습니다.  여기에 더해 상품 촬영 시 여러장을 찍어 가장 높은 인식률을 가진 결과를 도출하도록 하였습니다.</a:t>
            </a:r>
            <a:endParaRPr/>
          </a:p>
        </p:txBody>
      </p:sp>
      <p:sp>
        <p:nvSpPr>
          <p:cNvPr id="201" name="Google Shape;201;g12326c4f650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21.png"/><Relationship Id="rId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38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jp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21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0002">
            <a:off x="3874994" y="2012521"/>
            <a:ext cx="10348662" cy="275060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286377" y="3926198"/>
            <a:ext cx="137130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00"/>
              <a:buFont typeface="Arial"/>
              <a:buNone/>
            </a:pPr>
            <a:r>
              <a:rPr lang="en-US" sz="13100" b="0" i="0" u="none" strike="noStrike" cap="none" dirty="0" err="1">
                <a:solidFill>
                  <a:srgbClr val="FF725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Nooni</a:t>
            </a:r>
            <a:endParaRPr sz="1800" b="0" i="0" u="none" strike="noStrike" cap="none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3304577" y="3367585"/>
            <a:ext cx="1167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 err="1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시각장애인을</a:t>
            </a:r>
            <a:r>
              <a:rPr lang="en-US" sz="3000" b="0" i="0" u="none" strike="noStrike" cap="none" dirty="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위한</a:t>
            </a:r>
            <a:r>
              <a:rPr lang="en-US" sz="3000" b="0" i="0" u="none" strike="noStrike" cap="none" dirty="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편의점</a:t>
            </a:r>
            <a:r>
              <a:rPr lang="en-US" sz="3000" b="0" i="0" u="none" strike="noStrike" cap="none" dirty="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물건</a:t>
            </a:r>
            <a:r>
              <a:rPr lang="en-US" sz="3000" b="0" i="0" u="none" strike="noStrike" cap="none" dirty="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인식</a:t>
            </a:r>
            <a:r>
              <a:rPr lang="en-US" sz="3000" b="0" i="0" u="none" strike="noStrike" cap="none" dirty="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모바일</a:t>
            </a:r>
            <a:r>
              <a:rPr lang="en-US" sz="3000" b="0" i="0" u="none" strike="noStrike" cap="none" dirty="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 앱 </a:t>
            </a:r>
            <a:r>
              <a:rPr lang="en-US" sz="3000" b="0" i="0" u="none" strike="noStrike" cap="none" dirty="0" err="1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서비스</a:t>
            </a:r>
            <a:endParaRPr sz="3000" b="0" i="0" u="none" strike="noStrike" cap="none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pic>
          <p:nvPicPr>
            <p:cNvPr id="88" name="Google Shape;88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1260000">
              <a:off x="2887863" y="8366581"/>
              <a:ext cx="5504389" cy="33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9040009"/>
              <a:ext cx="4761681" cy="21804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" name="Google Shape;90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342396" y="6546907"/>
            <a:ext cx="4130612" cy="73772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3106127" y="7020465"/>
            <a:ext cx="1207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 err="1">
                <a:solidFill>
                  <a:srgbClr val="7E93E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구미</a:t>
            </a:r>
            <a:r>
              <a:rPr lang="en-US" sz="2800" b="0" i="0" u="none" strike="noStrike" cap="none" dirty="0">
                <a:solidFill>
                  <a:srgbClr val="7E93E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 2반 D205</a:t>
            </a:r>
            <a:endParaRPr sz="1800" b="0" i="0" u="none" strike="noStrike" cap="none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13383325" y="1212162"/>
            <a:ext cx="9064865" cy="10123660"/>
            <a:chOff x="13383325" y="1212162"/>
            <a:chExt cx="9064865" cy="10123660"/>
          </a:xfrm>
        </p:grpSpPr>
        <p:pic>
          <p:nvPicPr>
            <p:cNvPr id="93" name="Google Shape;93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4620000">
              <a:off x="15209094" y="1820646"/>
              <a:ext cx="6534192" cy="6644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710806" y="6546907"/>
              <a:ext cx="5679670" cy="4788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383325" y="5790454"/>
              <a:ext cx="6956151" cy="29000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" name="Google Shape;96;p13"/>
          <p:cNvGrpSpPr/>
          <p:nvPr/>
        </p:nvGrpSpPr>
        <p:grpSpPr>
          <a:xfrm>
            <a:off x="-969392" y="-3001423"/>
            <a:ext cx="5384298" cy="6993245"/>
            <a:chOff x="-969392" y="-3001423"/>
            <a:chExt cx="5384298" cy="6993245"/>
          </a:xfrm>
        </p:grpSpPr>
        <p:pic>
          <p:nvPicPr>
            <p:cNvPr id="97" name="Google Shape;97;p1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6120000">
              <a:off x="-843253" y="-2239524"/>
              <a:ext cx="5132019" cy="4413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3000000">
              <a:off x="1315426" y="1803841"/>
              <a:ext cx="1839878" cy="18057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5929600" y="-2023153"/>
            <a:ext cx="12533922" cy="1371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180000">
            <a:off x="-2351905" y="6815654"/>
            <a:ext cx="5935918" cy="583234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720731" y="767174"/>
            <a:ext cx="724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인터렉션</a:t>
            </a:r>
            <a:endParaRPr sz="1800" b="0" i="0" u="none" strike="noStrike" cap="none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3595" y="6817110"/>
            <a:ext cx="4321167" cy="73772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/>
          <p:nvPr/>
        </p:nvSpPr>
        <p:spPr>
          <a:xfrm>
            <a:off x="8011982" y="1310022"/>
            <a:ext cx="7333200" cy="7333200"/>
          </a:xfrm>
          <a:prstGeom prst="ellipse">
            <a:avLst/>
          </a:prstGeom>
          <a:noFill/>
          <a:ln w="76200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2"/>
          <p:cNvSpPr txBox="1"/>
          <p:nvPr/>
        </p:nvSpPr>
        <p:spPr>
          <a:xfrm>
            <a:off x="7660847" y="9181276"/>
            <a:ext cx="888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* </a:t>
            </a:r>
            <a:r>
              <a:rPr lang="en-US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인터랙션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 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사용자의</a:t>
            </a: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이해를</a:t>
            </a: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돕거나</a:t>
            </a: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기능을</a:t>
            </a: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실행하고</a:t>
            </a: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그래픽</a:t>
            </a: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화면을</a:t>
            </a: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인지하기</a:t>
            </a: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위한</a:t>
            </a: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전반의</a:t>
            </a: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모든</a:t>
            </a:r>
            <a:r>
              <a:rPr 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기술</a:t>
            </a:r>
            <a:endParaRPr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720731" y="1852118"/>
            <a:ext cx="72429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방법으로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sz="28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실행하기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위한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제스쳐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및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음성</a:t>
            </a:r>
            <a:endParaRPr sz="28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44D953-6C9B-4ECB-AD50-E0CC6F23323B}"/>
              </a:ext>
            </a:extLst>
          </p:cNvPr>
          <p:cNvGrpSpPr/>
          <p:nvPr/>
        </p:nvGrpSpPr>
        <p:grpSpPr>
          <a:xfrm>
            <a:off x="5914419" y="1043174"/>
            <a:ext cx="11824939" cy="7021397"/>
            <a:chOff x="7141711" y="1330535"/>
            <a:chExt cx="11824939" cy="7021397"/>
          </a:xfrm>
        </p:grpSpPr>
        <p:grpSp>
          <p:nvGrpSpPr>
            <p:cNvPr id="222" name="Google Shape;222;p22"/>
            <p:cNvGrpSpPr/>
            <p:nvPr/>
          </p:nvGrpSpPr>
          <p:grpSpPr>
            <a:xfrm>
              <a:off x="14708100" y="1330535"/>
              <a:ext cx="2309748" cy="2305830"/>
              <a:chOff x="14491200" y="1391000"/>
              <a:chExt cx="2609000" cy="2604575"/>
            </a:xfrm>
          </p:grpSpPr>
          <p:pic>
            <p:nvPicPr>
              <p:cNvPr id="223" name="Google Shape;223;p2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4491200" y="1391000"/>
                <a:ext cx="2609000" cy="260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2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5110362" y="2043737"/>
                <a:ext cx="1299075" cy="1299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5" name="Google Shape;225;p22"/>
            <p:cNvGrpSpPr/>
            <p:nvPr/>
          </p:nvGrpSpPr>
          <p:grpSpPr>
            <a:xfrm>
              <a:off x="8666396" y="5986610"/>
              <a:ext cx="2388901" cy="2365322"/>
              <a:chOff x="8809997" y="5594100"/>
              <a:chExt cx="2640253" cy="2635750"/>
            </a:xfrm>
          </p:grpSpPr>
          <p:pic>
            <p:nvPicPr>
              <p:cNvPr id="226" name="Google Shape;226;p2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809997" y="5594100"/>
                <a:ext cx="2640253" cy="2635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" name="Google Shape;227;p2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310975" y="6136949"/>
                <a:ext cx="1638300" cy="1638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8" name="Google Shape;228;p22"/>
            <p:cNvSpPr txBox="1"/>
            <p:nvPr/>
          </p:nvSpPr>
          <p:spPr>
            <a:xfrm>
              <a:off x="17261150" y="2190950"/>
              <a:ext cx="1705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Calibri"/>
                  <a:sym typeface="Calibri"/>
                </a:rPr>
                <a:t>음성</a:t>
              </a:r>
              <a:r>
                <a:rPr lang="en-US" sz="2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Calibri"/>
                  <a:sym typeface="Calibri"/>
                </a:rPr>
                <a:t> </a:t>
              </a:r>
              <a:r>
                <a:rPr lang="en-US" sz="2600" b="1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Calibri"/>
                  <a:sym typeface="Calibri"/>
                </a:rPr>
                <a:t>비서</a:t>
              </a:r>
              <a:endParaRPr sz="2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endParaRPr>
            </a:p>
          </p:txBody>
        </p:sp>
        <p:grpSp>
          <p:nvGrpSpPr>
            <p:cNvPr id="229" name="Google Shape;229;p22"/>
            <p:cNvGrpSpPr/>
            <p:nvPr/>
          </p:nvGrpSpPr>
          <p:grpSpPr>
            <a:xfrm>
              <a:off x="14966091" y="6064507"/>
              <a:ext cx="2309714" cy="2170215"/>
              <a:chOff x="14607225" y="5682354"/>
              <a:chExt cx="2711250" cy="2547500"/>
            </a:xfrm>
          </p:grpSpPr>
          <p:pic>
            <p:nvPicPr>
              <p:cNvPr id="230" name="Google Shape;230;p2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 rot="10800000">
                <a:off x="14607225" y="5682354"/>
                <a:ext cx="2711250" cy="2547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2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5190563" y="6215887"/>
                <a:ext cx="1392175" cy="1392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2" name="Google Shape;232;p22"/>
            <p:cNvGrpSpPr/>
            <p:nvPr/>
          </p:nvGrpSpPr>
          <p:grpSpPr>
            <a:xfrm>
              <a:off x="8888139" y="1340288"/>
              <a:ext cx="2561796" cy="2489305"/>
              <a:chOff x="8888379" y="1340250"/>
              <a:chExt cx="2982300" cy="2788200"/>
            </a:xfrm>
          </p:grpSpPr>
          <p:pic>
            <p:nvPicPr>
              <p:cNvPr id="233" name="Google Shape;233;p22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 rot="10800000">
                <a:off x="8888379" y="1340250"/>
                <a:ext cx="2982300" cy="2788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9560375" y="1876050"/>
                <a:ext cx="1638300" cy="1638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5" name="Google Shape;235;p22"/>
            <p:cNvSpPr txBox="1"/>
            <p:nvPr/>
          </p:nvSpPr>
          <p:spPr>
            <a:xfrm>
              <a:off x="7141711" y="2292440"/>
              <a:ext cx="1192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Calibri"/>
                  <a:sym typeface="Calibri"/>
                </a:rPr>
                <a:t>쉐이크</a:t>
              </a:r>
              <a:endParaRPr sz="2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236" name="Google Shape;236;p22"/>
            <p:cNvSpPr txBox="1"/>
            <p:nvPr/>
          </p:nvSpPr>
          <p:spPr>
            <a:xfrm>
              <a:off x="7141711" y="6837294"/>
              <a:ext cx="1705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Calibri"/>
                  <a:sym typeface="Calibri"/>
                </a:rPr>
                <a:t>스와이프</a:t>
              </a:r>
              <a:endParaRPr sz="2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237" name="Google Shape;237;p22"/>
            <p:cNvSpPr txBox="1"/>
            <p:nvPr/>
          </p:nvSpPr>
          <p:spPr>
            <a:xfrm>
              <a:off x="17350850" y="6857114"/>
              <a:ext cx="1526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Calibri"/>
                  <a:sym typeface="Calibri"/>
                </a:rPr>
                <a:t>더블</a:t>
              </a:r>
              <a:r>
                <a:rPr lang="en-US" sz="2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Calibri"/>
                  <a:sym typeface="Calibri"/>
                </a:rPr>
                <a:t> 탭</a:t>
              </a:r>
              <a:endParaRPr sz="2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1211900" y="3395400"/>
              <a:ext cx="3496200" cy="3496200"/>
            </a:xfrm>
            <a:prstGeom prst="ellipse">
              <a:avLst/>
            </a:prstGeom>
            <a:solidFill>
              <a:srgbClr val="7E93EB"/>
            </a:solidFill>
            <a:ln w="9525" cap="flat" cmpd="sng">
              <a:solidFill>
                <a:srgbClr val="7E93EB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2"/>
            <p:cNvSpPr txBox="1"/>
            <p:nvPr/>
          </p:nvSpPr>
          <p:spPr>
            <a:xfrm>
              <a:off x="11805150" y="4627800"/>
              <a:ext cx="2511736" cy="1031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dirty="0">
                  <a:solidFill>
                    <a:schemeClr val="lt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Calibri"/>
                  <a:sym typeface="Calibri"/>
                </a:rPr>
                <a:t>NOONI</a:t>
              </a:r>
              <a:endParaRPr sz="5500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356243" y="-1471740"/>
            <a:ext cx="12533922" cy="1303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180000">
            <a:off x="-2351905" y="6815654"/>
            <a:ext cx="5935918" cy="583234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341751" y="725075"/>
            <a:ext cx="627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사용자를 배려한 UI</a:t>
            </a:r>
            <a:endParaRPr sz="5400" b="0" i="0" u="none" strike="noStrike" cap="none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3595" y="6817110"/>
            <a:ext cx="4321167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02812" y="5139775"/>
            <a:ext cx="6732900" cy="48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7">
            <a:alphaModFix/>
          </a:blip>
          <a:srcRect l="22498"/>
          <a:stretch/>
        </p:blipFill>
        <p:spPr>
          <a:xfrm>
            <a:off x="10795942" y="215200"/>
            <a:ext cx="6794625" cy="407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27BBBEC-F436-404B-8059-D7282BEF3490}"/>
              </a:ext>
            </a:extLst>
          </p:cNvPr>
          <p:cNvGrpSpPr/>
          <p:nvPr/>
        </p:nvGrpSpPr>
        <p:grpSpPr>
          <a:xfrm>
            <a:off x="6635376" y="4054838"/>
            <a:ext cx="5275436" cy="5080174"/>
            <a:chOff x="7104750" y="4050176"/>
            <a:chExt cx="5275436" cy="5080174"/>
          </a:xfrm>
        </p:grpSpPr>
        <p:pic>
          <p:nvPicPr>
            <p:cNvPr id="250" name="Google Shape;250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04750" y="4050176"/>
              <a:ext cx="5275436" cy="4541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23"/>
            <p:cNvSpPr txBox="1"/>
            <p:nvPr/>
          </p:nvSpPr>
          <p:spPr>
            <a:xfrm>
              <a:off x="7104750" y="8591550"/>
              <a:ext cx="5074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50" dirty="0" err="1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저자</a:t>
              </a:r>
              <a:r>
                <a:rPr lang="en-US" sz="1150" dirty="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: </a:t>
              </a:r>
              <a:r>
                <a:rPr lang="en-US" sz="1150" dirty="0" err="1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이윤혁</a:t>
              </a:r>
              <a:r>
                <a:rPr lang="en-US" sz="1150" dirty="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150" dirty="0" err="1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제목</a:t>
              </a:r>
              <a:r>
                <a:rPr lang="en-US" sz="1150" dirty="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: </a:t>
              </a:r>
              <a:r>
                <a:rPr lang="en-US" sz="1150" dirty="0" err="1">
                  <a:solidFill>
                    <a:srgbClr val="434343"/>
                  </a:solidFill>
                </a:rPr>
                <a:t>시각장애인을</a:t>
              </a:r>
              <a:r>
                <a:rPr lang="en-US" sz="1150" dirty="0">
                  <a:solidFill>
                    <a:srgbClr val="434343"/>
                  </a:solidFill>
                </a:rPr>
                <a:t> </a:t>
              </a:r>
              <a:r>
                <a:rPr lang="en-US" sz="1150" dirty="0" err="1">
                  <a:solidFill>
                    <a:srgbClr val="434343"/>
                  </a:solidFill>
                </a:rPr>
                <a:t>위한</a:t>
              </a:r>
              <a:r>
                <a:rPr lang="en-US" sz="1150" dirty="0">
                  <a:solidFill>
                    <a:srgbClr val="434343"/>
                  </a:solidFill>
                </a:rPr>
                <a:t> 앱(App) </a:t>
              </a:r>
              <a:r>
                <a:rPr lang="en-US" sz="1150" dirty="0" err="1">
                  <a:solidFill>
                    <a:srgbClr val="434343"/>
                  </a:solidFill>
                </a:rPr>
                <a:t>디자인</a:t>
              </a:r>
              <a:r>
                <a:rPr lang="en-US" sz="1150" dirty="0">
                  <a:solidFill>
                    <a:srgbClr val="434343"/>
                  </a:solidFill>
                </a:rPr>
                <a:t> </a:t>
              </a:r>
              <a:r>
                <a:rPr lang="en-US" sz="1150" dirty="0" err="1">
                  <a:solidFill>
                    <a:srgbClr val="434343"/>
                  </a:solidFill>
                </a:rPr>
                <a:t>사용성</a:t>
              </a:r>
              <a:r>
                <a:rPr lang="en-US" sz="1150" dirty="0">
                  <a:solidFill>
                    <a:srgbClr val="434343"/>
                  </a:solidFill>
                </a:rPr>
                <a:t> </a:t>
              </a:r>
              <a:r>
                <a:rPr lang="en-US" sz="1150" dirty="0" err="1">
                  <a:solidFill>
                    <a:srgbClr val="434343"/>
                  </a:solidFill>
                </a:rPr>
                <a:t>향상</a:t>
              </a:r>
              <a:r>
                <a:rPr lang="en-US" sz="1150" dirty="0">
                  <a:solidFill>
                    <a:srgbClr val="434343"/>
                  </a:solidFill>
                </a:rPr>
                <a:t> </a:t>
              </a:r>
              <a:r>
                <a:rPr lang="en-US" sz="1150" dirty="0" err="1">
                  <a:solidFill>
                    <a:srgbClr val="434343"/>
                  </a:solidFill>
                </a:rPr>
                <a:t>연구</a:t>
              </a:r>
              <a:endParaRPr sz="1150" dirty="0">
                <a:solidFill>
                  <a:srgbClr val="43434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50" dirty="0" err="1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발행사항</a:t>
              </a:r>
              <a:r>
                <a:rPr lang="en-US" sz="1150" dirty="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: </a:t>
              </a:r>
              <a:r>
                <a:rPr lang="en-US" sz="1150" dirty="0" err="1">
                  <a:solidFill>
                    <a:srgbClr val="434343"/>
                  </a:solidFill>
                </a:rPr>
                <a:t>중앙대학교</a:t>
              </a:r>
              <a:r>
                <a:rPr lang="en-US" sz="1150" dirty="0">
                  <a:solidFill>
                    <a:srgbClr val="434343"/>
                  </a:solidFill>
                </a:rPr>
                <a:t> </a:t>
              </a:r>
              <a:r>
                <a:rPr lang="en-US" sz="1150" dirty="0" err="1">
                  <a:solidFill>
                    <a:srgbClr val="434343"/>
                  </a:solidFill>
                </a:rPr>
                <a:t>대학원</a:t>
              </a:r>
              <a:endParaRPr sz="115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23"/>
          <p:cNvSpPr txBox="1"/>
          <p:nvPr/>
        </p:nvSpPr>
        <p:spPr>
          <a:xfrm>
            <a:off x="341751" y="2047675"/>
            <a:ext cx="5761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시각장애인을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위해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맞춰진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UI제공</a:t>
            </a:r>
            <a:endParaRPr sz="28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180000">
            <a:off x="16223528" y="1209090"/>
            <a:ext cx="2385945" cy="234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502774" y="-3284601"/>
            <a:ext cx="9033000" cy="1972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895" y="2401014"/>
            <a:ext cx="8208500" cy="789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/>
        </p:nvSpPr>
        <p:spPr>
          <a:xfrm>
            <a:off x="686781" y="370887"/>
            <a:ext cx="724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튜토리얼</a:t>
            </a:r>
            <a:endParaRPr sz="5400" b="0" i="0" u="none" strike="noStrike" cap="none">
              <a:solidFill>
                <a:srgbClr val="FFFF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261" name="Google Shape;261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39950" y="567725"/>
            <a:ext cx="3102774" cy="5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686781" y="1395049"/>
            <a:ext cx="724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시각장애인의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사용성을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위한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안내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</a:t>
            </a:r>
            <a:endParaRPr sz="28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9625" y="3787200"/>
            <a:ext cx="2430174" cy="560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13" y="3807325"/>
            <a:ext cx="2430176" cy="558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8513" y="2381247"/>
            <a:ext cx="8208500" cy="789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680237" y="3802309"/>
            <a:ext cx="2430175" cy="559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781388" y="3787200"/>
            <a:ext cx="2430174" cy="560471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/>
        </p:nvSpPr>
        <p:spPr>
          <a:xfrm>
            <a:off x="2118293" y="9621350"/>
            <a:ext cx="944275" cy="4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인사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화면</a:t>
            </a:r>
            <a:r>
              <a:rPr 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endParaRPr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4676906" y="9621350"/>
            <a:ext cx="20950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이미지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촬영법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설명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화면</a:t>
            </a:r>
            <a:r>
              <a:rPr 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endParaRPr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2803318" y="2871500"/>
            <a:ext cx="277727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&lt;</a:t>
            </a:r>
            <a:r>
              <a:rPr lang="en-US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시작</a:t>
            </a: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튜토리얼</a:t>
            </a: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예시</a:t>
            </a: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화면</a:t>
            </a: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&gt;</a:t>
            </a:r>
            <a:endParaRPr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10698005" y="9621350"/>
            <a:ext cx="243017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알레르기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등록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버튼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설명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화면</a:t>
            </a:r>
            <a:endParaRPr i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13703131" y="9621350"/>
            <a:ext cx="25866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알레르기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등록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제스쳐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설명</a:t>
            </a:r>
            <a:r>
              <a:rPr 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 </a:t>
            </a:r>
            <a:r>
              <a:rPr lang="en-US" i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alibri"/>
                <a:sym typeface="Calibri"/>
              </a:rPr>
              <a:t>화면</a:t>
            </a:r>
            <a:endParaRPr i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11913093" y="2871500"/>
            <a:ext cx="321976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&lt;</a:t>
            </a:r>
            <a:r>
              <a:rPr lang="en-US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알레르기</a:t>
            </a: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튜토리얼</a:t>
            </a: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예시</a:t>
            </a: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화면</a:t>
            </a: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&gt;</a:t>
            </a:r>
            <a:endParaRPr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221675" y="3440325"/>
            <a:ext cx="2648950" cy="618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99975" y="3454625"/>
            <a:ext cx="2648950" cy="618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0523299" y="3454625"/>
            <a:ext cx="2696073" cy="618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3648438" y="3454645"/>
            <a:ext cx="2696075" cy="6181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180000">
            <a:off x="16223528" y="1209090"/>
            <a:ext cx="2385945" cy="234431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5"/>
          <p:cNvSpPr txBox="1"/>
          <p:nvPr/>
        </p:nvSpPr>
        <p:spPr>
          <a:xfrm>
            <a:off x="819506" y="346874"/>
            <a:ext cx="724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dirty="0" err="1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주요기능</a:t>
            </a:r>
            <a:endParaRPr sz="5400" b="0" i="0" u="none" strike="noStrike" cap="none" dirty="0">
              <a:solidFill>
                <a:srgbClr val="FFFF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285" name="Google Shape;285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39950" y="567725"/>
            <a:ext cx="3102774" cy="5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발표용_아웃트로추가">
            <a:hlinkClick r:id="" action="ppaction://media"/>
            <a:extLst>
              <a:ext uri="{FF2B5EF4-FFF2-40B4-BE49-F238E27FC236}">
                <a16:creationId xmlns:a16="http://schemas.microsoft.com/office/drawing/2014/main" id="{3619CE82-ECF4-45AE-AD24-836ABB4F8B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" y="-1"/>
            <a:ext cx="18288001" cy="10287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180000">
            <a:off x="16223528" y="1209090"/>
            <a:ext cx="2385945" cy="234431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5998457" y="4327912"/>
            <a:ext cx="629108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altLang="en-US" sz="100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서비스 </a:t>
            </a:r>
            <a:r>
              <a:rPr lang="en-US" sz="10000" dirty="0" err="1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</a:t>
            </a:r>
            <a:endParaRPr sz="10000" b="0" i="0" u="none" strike="noStrike" cap="none" dirty="0">
              <a:solidFill>
                <a:srgbClr val="FFFF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293" name="Google Shape;29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39950" y="567725"/>
            <a:ext cx="3102774" cy="5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0046" y="7041794"/>
            <a:ext cx="4803254" cy="4795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8234" y="1445168"/>
            <a:ext cx="1792037" cy="179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 txBox="1"/>
          <p:nvPr/>
        </p:nvSpPr>
        <p:spPr>
          <a:xfrm>
            <a:off x="6279950" y="396797"/>
            <a:ext cx="57258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0"/>
              <a:buFont typeface="Arial"/>
              <a:buNone/>
            </a:pPr>
            <a:r>
              <a:rPr lang="en-US" sz="22300" b="0" i="0" u="none" strike="noStrike" cap="none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03</a:t>
            </a:r>
            <a:endParaRPr sz="1800" b="0" i="0" u="none" strike="noStrike" cap="none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301" name="Google Shape;3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5238" y="4979564"/>
            <a:ext cx="6095238" cy="7377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7"/>
          <p:cNvSpPr txBox="1"/>
          <p:nvPr/>
        </p:nvSpPr>
        <p:spPr>
          <a:xfrm>
            <a:off x="4315499" y="6388754"/>
            <a:ext cx="9657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01. </a:t>
            </a:r>
            <a:r>
              <a:rPr 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</a:t>
            </a:r>
            <a:r>
              <a:rPr 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스택</a:t>
            </a:r>
            <a:endParaRPr sz="1400" b="0" i="0" u="none" strike="noStrike" cap="none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02. </a:t>
            </a:r>
            <a:r>
              <a:rPr 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</a:t>
            </a:r>
            <a:r>
              <a:rPr 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sz="1400" b="0" i="0" u="none" strike="noStrike" cap="none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303" name="Google Shape;30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50908" y="4062021"/>
            <a:ext cx="2572814" cy="257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9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5236" y="-133333"/>
            <a:ext cx="18537650" cy="415238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4057067" y="555060"/>
            <a:ext cx="1015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기술 스택</a:t>
            </a:r>
            <a:endParaRPr sz="6000" b="0" i="0" u="none" strike="noStrike" cap="none">
              <a:solidFill>
                <a:srgbClr val="FFFF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310" name="Google Shape;31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200000">
            <a:off x="-932967" y="8378716"/>
            <a:ext cx="6171430" cy="286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525" y="1829223"/>
            <a:ext cx="16380949" cy="787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530513" y="571429"/>
            <a:ext cx="3758022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7902" y="7562477"/>
            <a:ext cx="3967140" cy="12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27213" y="3173702"/>
            <a:ext cx="2292125" cy="22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/>
          <p:nvPr/>
        </p:nvSpPr>
        <p:spPr>
          <a:xfrm>
            <a:off x="2075425" y="3709475"/>
            <a:ext cx="3467700" cy="1657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12801350" y="7441925"/>
            <a:ext cx="3758100" cy="131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2598131" y="3434738"/>
            <a:ext cx="2449700" cy="5375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dirty="0" err="1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Do Hyeon"/>
                <a:sym typeface="Do Hyeon"/>
              </a:rPr>
              <a:t>이미지</a:t>
            </a:r>
            <a:r>
              <a:rPr lang="en-US" sz="3700" b="0" i="0" u="none" strike="noStrike" cap="none" dirty="0" err="1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Do Hyeon"/>
                <a:sym typeface="Do Hyeon"/>
              </a:rPr>
              <a:t>인식</a:t>
            </a:r>
            <a:endParaRPr sz="3700" b="0" i="0" u="none" strike="noStrike" cap="none" dirty="0">
              <a:solidFill>
                <a:srgbClr val="7E93EB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13737538" y="7189300"/>
            <a:ext cx="1698900" cy="582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0" i="0" u="none" strike="noStrike" cap="none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Do Hyeon"/>
                <a:sym typeface="Do Hyeon"/>
              </a:rPr>
              <a:t>TTS</a:t>
            </a:r>
            <a:endParaRPr sz="3700" b="0" i="0" u="none" strike="noStrike" cap="none">
              <a:solidFill>
                <a:srgbClr val="7E93EB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13103599" y="7879750"/>
            <a:ext cx="3153600" cy="582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FastSpeech2</a:t>
            </a:r>
            <a:endParaRPr sz="40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1522300" y="2286000"/>
            <a:ext cx="15065700" cy="3795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8"/>
          <p:cNvSpPr/>
          <p:nvPr/>
        </p:nvSpPr>
        <p:spPr>
          <a:xfrm rot="5399180" flipH="1">
            <a:off x="9066725" y="6784601"/>
            <a:ext cx="1257000" cy="173100"/>
          </a:xfrm>
          <a:prstGeom prst="rightArrow">
            <a:avLst>
              <a:gd name="adj1" fmla="val 36241"/>
              <a:gd name="adj2" fmla="val 57692"/>
            </a:avLst>
          </a:prstGeom>
          <a:solidFill>
            <a:srgbClr val="7E93EB"/>
          </a:solidFill>
          <a:ln w="9525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12139375" y="2759875"/>
            <a:ext cx="3758100" cy="131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13075563" y="2507250"/>
            <a:ext cx="1698900" cy="582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0" i="0" u="none" strike="noStrike" cap="none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Do Hyeon"/>
                <a:sym typeface="Do Hyeon"/>
              </a:rPr>
              <a:t>STT</a:t>
            </a:r>
            <a:endParaRPr sz="3700" b="0" i="0" u="none" strike="noStrike" cap="none">
              <a:solidFill>
                <a:srgbClr val="7E93EB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12284587" y="3204150"/>
            <a:ext cx="3467700" cy="582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Android.speech</a:t>
            </a:r>
            <a:endParaRPr sz="4000" b="0" i="0" u="none" strike="noStrike" cap="none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25" name="Google Shape;325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86461" y="4133616"/>
            <a:ext cx="2223672" cy="83154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/>
          <p:nvPr/>
        </p:nvSpPr>
        <p:spPr>
          <a:xfrm rot="1641" flipH="1">
            <a:off x="11560975" y="8086597"/>
            <a:ext cx="1257000" cy="173400"/>
          </a:xfrm>
          <a:prstGeom prst="rightArrow">
            <a:avLst>
              <a:gd name="adj1" fmla="val 36241"/>
              <a:gd name="adj2" fmla="val 57692"/>
            </a:avLst>
          </a:prstGeom>
          <a:solidFill>
            <a:srgbClr val="7E93EB"/>
          </a:solidFill>
          <a:ln w="9525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12139375" y="4512475"/>
            <a:ext cx="3758100" cy="131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13075563" y="4259850"/>
            <a:ext cx="1698900" cy="582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Do Hyeon"/>
                <a:sym typeface="Do Hyeon"/>
              </a:rPr>
              <a:t>TTS</a:t>
            </a:r>
            <a:endParaRPr sz="3700" b="0" i="0" u="none" strike="noStrike" cap="none">
              <a:solidFill>
                <a:srgbClr val="7E93EB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12284587" y="4956750"/>
            <a:ext cx="3467700" cy="582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Android.</a:t>
            </a: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tts</a:t>
            </a:r>
            <a:endParaRPr sz="40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30" name="Google Shape;330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7175" y="7605613"/>
            <a:ext cx="1135325" cy="11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/>
          <p:nvPr/>
        </p:nvSpPr>
        <p:spPr>
          <a:xfrm rot="-5400820" flipH="1">
            <a:off x="9221637" y="6784601"/>
            <a:ext cx="1257000" cy="173100"/>
          </a:xfrm>
          <a:prstGeom prst="rightArrow">
            <a:avLst>
              <a:gd name="adj1" fmla="val 36241"/>
              <a:gd name="adj2" fmla="val 57692"/>
            </a:avLst>
          </a:prstGeom>
          <a:solidFill>
            <a:srgbClr val="7E93EB"/>
          </a:solidFill>
          <a:ln w="9525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/>
          <p:nvPr/>
        </p:nvSpPr>
        <p:spPr>
          <a:xfrm rot="-1817" flipH="1">
            <a:off x="6337601" y="8086750"/>
            <a:ext cx="1135200" cy="173100"/>
          </a:xfrm>
          <a:prstGeom prst="rightArrow">
            <a:avLst>
              <a:gd name="adj1" fmla="val 36241"/>
              <a:gd name="adj2" fmla="val 57692"/>
            </a:avLst>
          </a:prstGeom>
          <a:solidFill>
            <a:srgbClr val="7E93EB"/>
          </a:solidFill>
          <a:ln w="9525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28"/>
          <p:cNvPicPr preferRelativeResize="0"/>
          <p:nvPr/>
        </p:nvPicPr>
        <p:blipFill rotWithShape="1">
          <a:blip r:embed="rId11">
            <a:alphaModFix/>
          </a:blip>
          <a:srcRect t="33517" b="28128"/>
          <a:stretch/>
        </p:blipFill>
        <p:spPr>
          <a:xfrm>
            <a:off x="2686450" y="2838424"/>
            <a:ext cx="2223674" cy="4797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4" name="Google Shape;334;p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796424" y="6358275"/>
            <a:ext cx="1475450" cy="7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8"/>
          <p:cNvPicPr preferRelativeResize="0"/>
          <p:nvPr/>
        </p:nvPicPr>
        <p:blipFill rotWithShape="1">
          <a:blip r:embed="rId13">
            <a:alphaModFix/>
          </a:blip>
          <a:srcRect l="16920" t="16848" r="14213" b="22761"/>
          <a:stretch/>
        </p:blipFill>
        <p:spPr>
          <a:xfrm>
            <a:off x="1522300" y="7711400"/>
            <a:ext cx="3049700" cy="7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8"/>
          <p:cNvSpPr/>
          <p:nvPr/>
        </p:nvSpPr>
        <p:spPr>
          <a:xfrm>
            <a:off x="1396850" y="7505600"/>
            <a:ext cx="3300600" cy="131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1833477" y="7189300"/>
            <a:ext cx="2538673" cy="4163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dirty="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Do Hyeon"/>
                <a:sym typeface="Do Hyeon"/>
              </a:rPr>
              <a:t>Open API</a:t>
            </a:r>
            <a:endParaRPr sz="3700" b="0" i="0" u="none" strike="noStrike" cap="none" dirty="0">
              <a:solidFill>
                <a:srgbClr val="7E93EB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338" name="Google Shape;338;p28"/>
          <p:cNvSpPr/>
          <p:nvPr/>
        </p:nvSpPr>
        <p:spPr>
          <a:xfrm rot="5398947" flipH="1">
            <a:off x="2557550" y="6659035"/>
            <a:ext cx="979200" cy="173100"/>
          </a:xfrm>
          <a:prstGeom prst="rightArrow">
            <a:avLst>
              <a:gd name="adj1" fmla="val 36241"/>
              <a:gd name="adj2" fmla="val 57692"/>
            </a:avLst>
          </a:prstGeom>
          <a:solidFill>
            <a:srgbClr val="7E93EB"/>
          </a:solidFill>
          <a:ln w="9525" cap="flat" cmpd="sng">
            <a:solidFill>
              <a:srgbClr val="7E9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5225" y="0"/>
            <a:ext cx="18537650" cy="7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20000">
            <a:off x="15589729" y="-674308"/>
            <a:ext cx="2300270" cy="230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040000">
            <a:off x="15073307" y="2356051"/>
            <a:ext cx="1619729" cy="155258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0"/>
          <p:cNvSpPr txBox="1"/>
          <p:nvPr/>
        </p:nvSpPr>
        <p:spPr>
          <a:xfrm>
            <a:off x="4068155" y="1229985"/>
            <a:ext cx="1015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팀원 소개</a:t>
            </a:r>
            <a:endParaRPr sz="1800" b="0" i="0" u="none" strike="noStrike" cap="none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391" name="Google Shape;39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6100" y="6952198"/>
            <a:ext cx="1829000" cy="5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0"/>
          <p:cNvSpPr txBox="1"/>
          <p:nvPr/>
        </p:nvSpPr>
        <p:spPr>
          <a:xfrm>
            <a:off x="1448802" y="7017950"/>
            <a:ext cx="92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이수형</a:t>
            </a:r>
            <a:endParaRPr sz="1800" b="0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sp>
        <p:nvSpPr>
          <p:cNvPr id="393" name="Google Shape;393;p30"/>
          <p:cNvSpPr txBox="1"/>
          <p:nvPr/>
        </p:nvSpPr>
        <p:spPr>
          <a:xfrm>
            <a:off x="593863" y="7656487"/>
            <a:ext cx="247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AOS, ML(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음성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pic>
        <p:nvPicPr>
          <p:cNvPr id="394" name="Google Shape;394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370" y="-89882"/>
            <a:ext cx="2274463" cy="22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03288" y="6952198"/>
            <a:ext cx="1829000" cy="5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0"/>
          <p:cNvSpPr txBox="1"/>
          <p:nvPr/>
        </p:nvSpPr>
        <p:spPr>
          <a:xfrm>
            <a:off x="4944052" y="7017960"/>
            <a:ext cx="8206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김현수</a:t>
            </a:r>
            <a:endParaRPr sz="1800" b="0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sp>
        <p:nvSpPr>
          <p:cNvPr id="397" name="Google Shape;397;p30"/>
          <p:cNvSpPr txBox="1"/>
          <p:nvPr/>
        </p:nvSpPr>
        <p:spPr>
          <a:xfrm>
            <a:off x="4081063" y="7650150"/>
            <a:ext cx="247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AOS, ML(음성)</a:t>
            </a:r>
            <a:endParaRPr sz="1800" b="0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pic>
        <p:nvPicPr>
          <p:cNvPr id="398" name="Google Shape;398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9075" y="6952198"/>
            <a:ext cx="1829000" cy="5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0"/>
          <p:cNvSpPr txBox="1"/>
          <p:nvPr/>
        </p:nvSpPr>
        <p:spPr>
          <a:xfrm>
            <a:off x="8826344" y="7017951"/>
            <a:ext cx="83449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김주환</a:t>
            </a:r>
            <a:endParaRPr sz="1800" b="0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sp>
        <p:nvSpPr>
          <p:cNvPr id="400" name="Google Shape;400;p30"/>
          <p:cNvSpPr txBox="1"/>
          <p:nvPr/>
        </p:nvSpPr>
        <p:spPr>
          <a:xfrm>
            <a:off x="7936838" y="7650150"/>
            <a:ext cx="247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AOS, ML(영상)</a:t>
            </a:r>
            <a:endParaRPr sz="1800" b="0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pic>
        <p:nvPicPr>
          <p:cNvPr id="401" name="Google Shape;40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33488" y="6952198"/>
            <a:ext cx="1829000" cy="5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0"/>
          <p:cNvSpPr txBox="1"/>
          <p:nvPr/>
        </p:nvSpPr>
        <p:spPr>
          <a:xfrm>
            <a:off x="12547748" y="7017951"/>
            <a:ext cx="81044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김도연</a:t>
            </a:r>
            <a:endParaRPr sz="1800" b="0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sp>
        <p:nvSpPr>
          <p:cNvPr id="403" name="Google Shape;403;p30"/>
          <p:cNvSpPr txBox="1"/>
          <p:nvPr/>
        </p:nvSpPr>
        <p:spPr>
          <a:xfrm>
            <a:off x="11711251" y="7650150"/>
            <a:ext cx="247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AOS, ML(영상)</a:t>
            </a:r>
            <a:endParaRPr sz="1800" b="0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pic>
        <p:nvPicPr>
          <p:cNvPr id="404" name="Google Shape;404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520688" y="6952198"/>
            <a:ext cx="1829000" cy="5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0"/>
          <p:cNvSpPr txBox="1"/>
          <p:nvPr/>
        </p:nvSpPr>
        <p:spPr>
          <a:xfrm>
            <a:off x="16074704" y="7017951"/>
            <a:ext cx="85727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송경희</a:t>
            </a:r>
            <a:endParaRPr sz="1800" b="0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sp>
        <p:nvSpPr>
          <p:cNvPr id="406" name="Google Shape;406;p30"/>
          <p:cNvSpPr txBox="1"/>
          <p:nvPr/>
        </p:nvSpPr>
        <p:spPr>
          <a:xfrm>
            <a:off x="15198451" y="7650150"/>
            <a:ext cx="247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AOS, ML(영상)</a:t>
            </a:r>
            <a:endParaRPr sz="1800" b="0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pic>
        <p:nvPicPr>
          <p:cNvPr id="407" name="Google Shape;407;p30"/>
          <p:cNvPicPr preferRelativeResize="0"/>
          <p:nvPr/>
        </p:nvPicPr>
        <p:blipFill rotWithShape="1">
          <a:blip r:embed="rId8">
            <a:alphaModFix/>
          </a:blip>
          <a:srcRect t="1690" b="1690"/>
          <a:stretch/>
        </p:blipFill>
        <p:spPr>
          <a:xfrm>
            <a:off x="11687238" y="4206463"/>
            <a:ext cx="2521500" cy="252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8" name="Google Shape;408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73325" y="4325563"/>
            <a:ext cx="2523744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8725" y="4325563"/>
            <a:ext cx="2523744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11725" y="4325563"/>
            <a:ext cx="2523744" cy="252374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0"/>
          <p:cNvSpPr/>
          <p:nvPr/>
        </p:nvSpPr>
        <p:spPr>
          <a:xfrm>
            <a:off x="4136350" y="4325625"/>
            <a:ext cx="2523600" cy="252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41450" y="4713954"/>
            <a:ext cx="1713399" cy="1746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620000">
            <a:off x="15317528" y="2359020"/>
            <a:ext cx="6027193" cy="612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0000">
            <a:off x="-2126326" y="-2420039"/>
            <a:ext cx="7409626" cy="457341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1"/>
          <p:cNvSpPr txBox="1"/>
          <p:nvPr/>
        </p:nvSpPr>
        <p:spPr>
          <a:xfrm>
            <a:off x="956645" y="3682371"/>
            <a:ext cx="16372424" cy="198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00"/>
              <a:buFont typeface="Arial"/>
              <a:buNone/>
            </a:pPr>
            <a:r>
              <a:rPr lang="en-US" sz="12300" b="0" i="0" u="none" strike="noStrike" cap="none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420" name="Google Shape;42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376" y="9155364"/>
            <a:ext cx="4761681" cy="218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35494" y="6718563"/>
            <a:ext cx="5238975" cy="441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04762" y="7284188"/>
            <a:ext cx="5676190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000000">
            <a:off x="1424428" y="6886026"/>
            <a:ext cx="2392291" cy="234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334022" y="1642278"/>
            <a:ext cx="5692577" cy="237323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1"/>
          <p:cNvSpPr txBox="1"/>
          <p:nvPr/>
        </p:nvSpPr>
        <p:spPr>
          <a:xfrm>
            <a:off x="3106127" y="5655995"/>
            <a:ext cx="1207346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발표를 들어주셔서 감사합니다 :)</a:t>
            </a:r>
            <a:endParaRPr sz="1800" b="0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9524" y="0"/>
            <a:ext cx="6904762" cy="10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937942" y="-1050815"/>
            <a:ext cx="12993327" cy="1219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7764948" y="884125"/>
            <a:ext cx="602884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CONTENTS</a:t>
            </a:r>
            <a:endParaRPr sz="1800" b="0" i="0" u="none" strike="noStrike" cap="none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7764988" y="3354059"/>
            <a:ext cx="459673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0" i="0" u="none" strike="noStrike" cap="none" dirty="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01</a:t>
            </a:r>
            <a:endParaRPr sz="1800" b="0" i="0" u="none" strike="noStrike" cap="none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7764990" y="3932875"/>
            <a:ext cx="6028800" cy="20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2361710" y="3368354"/>
            <a:ext cx="459673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0" i="0" u="none" strike="noStrike" cap="none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764986" y="6460906"/>
            <a:ext cx="459673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0" i="0" u="none" strike="noStrike" cap="none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03</a:t>
            </a:r>
            <a:endParaRPr sz="1800" b="0" i="0" u="none" strike="noStrike" cap="none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grpSp>
        <p:nvGrpSpPr>
          <p:cNvPr id="110" name="Google Shape;110;p14"/>
          <p:cNvGrpSpPr/>
          <p:nvPr/>
        </p:nvGrpSpPr>
        <p:grpSpPr>
          <a:xfrm>
            <a:off x="14119946" y="0"/>
            <a:ext cx="4947588" cy="3378201"/>
            <a:chOff x="14119946" y="0"/>
            <a:chExt cx="4947588" cy="3378201"/>
          </a:xfrm>
        </p:grpSpPr>
        <p:pic>
          <p:nvPicPr>
            <p:cNvPr id="111" name="Google Shape;111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982748" y="421293"/>
              <a:ext cx="3084786" cy="2956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3660000">
              <a:off x="14530494" y="441346"/>
              <a:ext cx="2392291" cy="2347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" name="Google Shape;113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66667" y="1288268"/>
            <a:ext cx="3993559" cy="73772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/>
        </p:nvSpPr>
        <p:spPr>
          <a:xfrm>
            <a:off x="7683863" y="3932875"/>
            <a:ext cx="6028800" cy="20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01.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기획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배경</a:t>
            </a:r>
            <a:endParaRPr sz="1400" b="0" i="0" u="none" strike="noStrike" cap="none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02.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주제</a:t>
            </a:r>
            <a:endParaRPr sz="1800" b="0" i="0" u="none" strike="noStrike" cap="none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12361710" y="3920697"/>
            <a:ext cx="6028800" cy="20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01.</a:t>
            </a:r>
            <a:r>
              <a:rPr lang="en-US" sz="2400" b="0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기능</a:t>
            </a:r>
            <a:endParaRPr sz="1400" b="0" i="0" u="none" strike="noStrike" cap="non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02.</a:t>
            </a:r>
            <a:r>
              <a:rPr lang="en-US" sz="2400" b="0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</a:t>
            </a:r>
            <a:endParaRPr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7683863" y="7117598"/>
            <a:ext cx="6028800" cy="20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01.</a:t>
            </a:r>
            <a:r>
              <a:rPr lang="en-US" sz="2400" b="0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 </a:t>
            </a:r>
            <a:r>
              <a:rPr 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 스택</a:t>
            </a:r>
            <a:endParaRPr sz="1400" b="0" i="0" u="none" strike="noStrike" cap="non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02.</a:t>
            </a:r>
            <a:r>
              <a:rPr lang="en-US" sz="2400" b="0" i="0" u="none" strike="noStrike" cap="non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 소개</a:t>
            </a:r>
            <a:endParaRPr sz="2400" b="0" i="0" u="none" strike="noStrike" cap="non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  <a:p>
            <a:pPr marL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0046" y="7041794"/>
            <a:ext cx="4803254" cy="47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8234" y="1445168"/>
            <a:ext cx="1792037" cy="1792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6279950" y="1608483"/>
            <a:ext cx="5725813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0"/>
              <a:buFont typeface="Arial"/>
              <a:buNone/>
            </a:pPr>
            <a:r>
              <a:rPr lang="en-US" sz="22300" b="0" i="0" u="none" strike="noStrike" cap="none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01</a:t>
            </a:r>
            <a:endParaRPr sz="1800" b="0" i="0" u="none" strike="noStrike" cap="none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5238" y="4979564"/>
            <a:ext cx="6095238" cy="73772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4315499" y="6388754"/>
            <a:ext cx="9657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01. </a:t>
            </a:r>
            <a:r>
              <a:rPr 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</a:t>
            </a:r>
            <a:r>
              <a:rPr 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</a:t>
            </a:r>
            <a:endParaRPr sz="1400" b="0" i="0" u="none" strike="noStrike" cap="none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02. </a:t>
            </a:r>
            <a:r>
              <a:rPr 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</a:t>
            </a:r>
            <a:r>
              <a:rPr 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</a:t>
            </a:r>
            <a:endParaRPr sz="1400" b="0" i="0" u="none" strike="noStrike" cap="none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50908" y="4062021"/>
            <a:ext cx="2572814" cy="257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" y="0"/>
            <a:ext cx="18537650" cy="29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4057067" y="555060"/>
            <a:ext cx="101517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 err="1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기획</a:t>
            </a:r>
            <a:r>
              <a:rPr lang="en-US" sz="6000" b="0" i="0" u="none" strike="noStrike" cap="none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 </a:t>
            </a:r>
            <a:r>
              <a:rPr lang="en-US" sz="6000" b="0" i="0" u="none" strike="noStrike" cap="none" dirty="0" err="1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배경</a:t>
            </a:r>
            <a:endParaRPr sz="1800" b="0" i="0" u="none" strike="noStrike" cap="none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053629" y="1845784"/>
            <a:ext cx="161586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시각장애인이 편의점 이용에 겪는 어려움</a:t>
            </a:r>
            <a:endParaRPr sz="1800" b="0" i="0" u="none" strike="noStrike" cap="none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625" y="3429000"/>
            <a:ext cx="6683100" cy="51666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053623" y="8105526"/>
            <a:ext cx="1721050" cy="16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1271238" y="8540575"/>
            <a:ext cx="128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15초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2774675" y="8725363"/>
            <a:ext cx="50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시각 장애인이 상품명을 읽는 시간</a:t>
            </a:r>
            <a:endParaRPr sz="2400" b="0" i="0" u="none" strike="noStrike" cap="none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10738" y="5139375"/>
            <a:ext cx="7877175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90405" y="3321825"/>
            <a:ext cx="5711771" cy="28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" y="0"/>
            <a:ext cx="18537650" cy="29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4057067" y="555060"/>
            <a:ext cx="101517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기획 배경</a:t>
            </a:r>
            <a:endParaRPr sz="1800" b="0" i="0" u="none" strike="noStrike" cap="none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053629" y="1845784"/>
            <a:ext cx="161586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시각장애인이 편의점 이용에 겪는 어려움</a:t>
            </a:r>
            <a:endParaRPr sz="1800" b="0" i="0" u="none" strike="noStrike" cap="none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625" y="3259938"/>
            <a:ext cx="68865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5">
            <a:alphaModFix/>
          </a:blip>
          <a:srcRect t="3558"/>
          <a:stretch/>
        </p:blipFill>
        <p:spPr>
          <a:xfrm>
            <a:off x="8641500" y="3618675"/>
            <a:ext cx="8937300" cy="569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3625" y="4783938"/>
            <a:ext cx="7496175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9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747986" y="-285714"/>
            <a:ext cx="20290844" cy="466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4057067" y="555060"/>
            <a:ext cx="1015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프로젝트 주제</a:t>
            </a:r>
            <a:endParaRPr sz="1800" b="0" i="0" u="none" strike="noStrike" cap="none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053629" y="1845784"/>
            <a:ext cx="16158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시각장애인을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위한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편의점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제품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인식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모바일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앱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서비스</a:t>
            </a:r>
            <a:endParaRPr sz="1800" b="0" i="0" u="none" strike="noStrike" cap="none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060000">
            <a:off x="14726760" y="260110"/>
            <a:ext cx="3036614" cy="198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5599999" y="-2133333"/>
            <a:ext cx="7180953" cy="1678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0704" y="3572390"/>
            <a:ext cx="7663105" cy="83713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8317895" y="3712988"/>
            <a:ext cx="858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01. NOONI </a:t>
            </a:r>
            <a:endParaRPr sz="1800" b="0" i="0" u="none" strike="noStrike" cap="none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8317895" y="4624219"/>
            <a:ext cx="10473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시각장애인분들의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눈이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(NOONI)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되어주겠다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안전한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편의점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쇼핑을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도와주는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마스코트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안내견</a:t>
            </a:r>
            <a:endParaRPr sz="2400" b="0" i="0" u="none" strike="noStrike" cap="none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7860704" y="6584432"/>
            <a:ext cx="7663105" cy="83713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8317895" y="6722603"/>
            <a:ext cx="973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02. 상품 인식</a:t>
            </a:r>
            <a:endParaRPr sz="1800" b="0" i="0" u="none" strike="noStrike" cap="none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8317895" y="7636257"/>
            <a:ext cx="10473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휴대폰의 카메라로 상품을 찍으면</a:t>
            </a:r>
            <a:endParaRPr sz="2400" b="0" i="0" u="none" strike="noStrike" cap="none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상품의 이름과 가격, 성분표를 음성으로 안내.</a:t>
            </a:r>
            <a:endParaRPr sz="2400" b="0" i="0" u="none" strike="noStrike" cap="none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257143" y="1080357"/>
            <a:ext cx="4927693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71750" y="4004500"/>
            <a:ext cx="4000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D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1162" y="1585622"/>
            <a:ext cx="1792037" cy="1792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6279955" y="1624581"/>
            <a:ext cx="5725813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0"/>
              <a:buFont typeface="Arial"/>
              <a:buNone/>
            </a:pPr>
            <a:r>
              <a:rPr lang="en-US" sz="22300" b="0" i="0" u="none" strike="noStrike" cap="none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238" y="4979564"/>
            <a:ext cx="6095238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09524" y="5850571"/>
            <a:ext cx="6171429" cy="25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05193" y="5299564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695238" y="7225562"/>
            <a:ext cx="6171429" cy="239575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4315499" y="6503018"/>
            <a:ext cx="96570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01. </a:t>
            </a:r>
            <a:r>
              <a:rPr 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</a:t>
            </a:r>
            <a:r>
              <a:rPr 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  <a:endParaRPr sz="1400" b="0" i="0" u="none" strike="noStrike" cap="none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Arial"/>
              </a:rPr>
              <a:t>02. </a:t>
            </a:r>
            <a:r>
              <a:rPr 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</a:t>
            </a:r>
            <a:endParaRPr sz="1800" b="0" i="0" u="none" strike="noStrike" cap="none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571134" y="-1256849"/>
            <a:ext cx="12533922" cy="12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180000">
            <a:off x="-2351905" y="6815654"/>
            <a:ext cx="5935918" cy="583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10351048" y="1501905"/>
            <a:ext cx="624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725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높은 인식률</a:t>
            </a:r>
            <a:endParaRPr sz="1800" b="1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7659226" y="1533399"/>
            <a:ext cx="2120987" cy="198293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10351048" y="2110519"/>
            <a:ext cx="10473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코카콜라와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펩시를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전부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‘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음료’로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안내하는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다른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앱과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달리</a:t>
            </a:r>
            <a:b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</a:b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자세한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상품명까지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정확하게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인식하여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제공</a:t>
            </a:r>
            <a:endParaRPr sz="1800" b="0" i="0" u="none" strike="noStrike" cap="none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10351048" y="4194285"/>
            <a:ext cx="624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FC57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인터렉션</a:t>
            </a:r>
            <a:endParaRPr sz="1800" b="1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10351048" y="4785428"/>
            <a:ext cx="10473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음성명령을</a:t>
            </a:r>
            <a:r>
              <a:rPr lang="en-US" sz="24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통한</a:t>
            </a:r>
            <a:r>
              <a:rPr lang="en-US" sz="24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편리한</a:t>
            </a:r>
            <a:r>
              <a:rPr lang="en-US" sz="24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앱 </a:t>
            </a:r>
            <a:r>
              <a:rPr lang="en-US" sz="24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</a:t>
            </a:r>
            <a:endParaRPr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모바일의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특성을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살린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제스처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명령</a:t>
            </a:r>
            <a:endParaRPr sz="1800" b="0" i="0" u="none" strike="noStrike" cap="none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10351048" y="7000812"/>
            <a:ext cx="624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725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사용자를 배려한 UI</a:t>
            </a:r>
            <a:endParaRPr sz="1800" b="1" i="0" u="none" strike="noStrike" cap="none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10351048" y="7714781"/>
            <a:ext cx="1047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시각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장애인을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위해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맞춰진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UI</a:t>
            </a:r>
            <a:endParaRPr sz="1800" b="0" i="0" u="none" strike="noStrike" cap="none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59226" y="4091456"/>
            <a:ext cx="2096062" cy="209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7659226" y="6814551"/>
            <a:ext cx="2099895" cy="19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83595" y="6817110"/>
            <a:ext cx="4321167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45563" y="1989626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48275" y="4582650"/>
            <a:ext cx="1165574" cy="11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45561" y="7362376"/>
            <a:ext cx="923400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771456" y="2080724"/>
            <a:ext cx="724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시각장애인에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맞춘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고려사항</a:t>
            </a:r>
            <a:endParaRPr sz="28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771456" y="773174"/>
            <a:ext cx="724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dirty="0" err="1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</a:t>
            </a:r>
            <a:r>
              <a:rPr 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</a:t>
            </a:r>
            <a:endParaRPr sz="1800" b="0" i="0" u="none" strike="noStrike" cap="none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394057" y="-1515151"/>
            <a:ext cx="12533922" cy="1307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180003">
            <a:off x="-2417632" y="7977601"/>
            <a:ext cx="4393190" cy="431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771456" y="2152278"/>
            <a:ext cx="72429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시도로</a:t>
            </a:r>
            <a:endParaRPr sz="28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상품별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최적화를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위한</a:t>
            </a:r>
            <a:r>
              <a:rPr lang="en-US" sz="28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노력</a:t>
            </a:r>
            <a:endParaRPr sz="28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9030" y="708548"/>
            <a:ext cx="5298465" cy="5440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7" name="Google Shape;207;p21"/>
          <p:cNvSpPr txBox="1"/>
          <p:nvPr/>
        </p:nvSpPr>
        <p:spPr>
          <a:xfrm>
            <a:off x="8014356" y="6548816"/>
            <a:ext cx="8835178" cy="433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AI-hub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상품이미지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DataSet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(1Class -&gt; 144 Data) </a:t>
            </a:r>
          </a:p>
          <a:p>
            <a:pPr marL="8001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Data Augmentation</a:t>
            </a:r>
          </a:p>
          <a:p>
            <a:pPr marL="8001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배경 유무에 따른 성능비교</a:t>
            </a:r>
          </a:p>
          <a:p>
            <a:pPr marL="8001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epoch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따른 성능 비교</a:t>
            </a:r>
          </a:p>
          <a:p>
            <a:pPr marL="8001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여러장을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찍어서 가장 높은 인식률을 가진 결과 도출 </a:t>
            </a: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endParaRPr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endParaRPr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endParaRPr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771456" y="773174"/>
            <a:ext cx="724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높은 인식률</a:t>
            </a:r>
            <a:endParaRPr sz="1800" b="0" i="0" u="none" strike="noStrike" cap="none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83595" y="6817110"/>
            <a:ext cx="4321167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3772" y="708548"/>
            <a:ext cx="6095258" cy="54409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1093</Words>
  <Application>Microsoft Office PowerPoint</Application>
  <PresentationFormat>사용자 지정</PresentationFormat>
  <Paragraphs>160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나눔스퀘어라운드 ExtraBold</vt:lpstr>
      <vt:lpstr>Arial</vt:lpstr>
      <vt:lpstr>Do Hyeon</vt:lpstr>
      <vt:lpstr>Calibri</vt:lpstr>
      <vt:lpstr>나눔스퀘어라운드 Regular</vt:lpstr>
      <vt:lpstr>나눔스퀘어라운드 Bold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kyunghee song</dc:creator>
  <cp:lastModifiedBy>song kyunghee</cp:lastModifiedBy>
  <cp:revision>29</cp:revision>
  <dcterms:modified xsi:type="dcterms:W3CDTF">2022-04-06T02:41:12Z</dcterms:modified>
</cp:coreProperties>
</file>